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382" r:id="rId3"/>
    <p:sldId id="388" r:id="rId4"/>
    <p:sldId id="394" r:id="rId5"/>
    <p:sldId id="395" r:id="rId6"/>
    <p:sldId id="409" r:id="rId7"/>
    <p:sldId id="410" r:id="rId8"/>
    <p:sldId id="408" r:id="rId9"/>
    <p:sldId id="398" r:id="rId10"/>
    <p:sldId id="399" r:id="rId11"/>
    <p:sldId id="411" r:id="rId12"/>
    <p:sldId id="400" r:id="rId13"/>
    <p:sldId id="412" r:id="rId14"/>
    <p:sldId id="414" r:id="rId15"/>
    <p:sldId id="415" r:id="rId16"/>
    <p:sldId id="413" r:id="rId17"/>
    <p:sldId id="370" r:id="rId18"/>
    <p:sldId id="375" r:id="rId19"/>
    <p:sldId id="377" r:id="rId20"/>
    <p:sldId id="378" r:id="rId21"/>
    <p:sldId id="379" r:id="rId22"/>
    <p:sldId id="401" r:id="rId23"/>
    <p:sldId id="416" r:id="rId24"/>
    <p:sldId id="417" r:id="rId25"/>
    <p:sldId id="383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05" r:id="rId34"/>
    <p:sldId id="425" r:id="rId35"/>
    <p:sldId id="406" r:id="rId36"/>
    <p:sldId id="426" r:id="rId37"/>
    <p:sldId id="407" r:id="rId38"/>
    <p:sldId id="427" r:id="rId39"/>
    <p:sldId id="396" r:id="rId40"/>
    <p:sldId id="428" r:id="rId41"/>
    <p:sldId id="429" r:id="rId42"/>
    <p:sldId id="430" r:id="rId43"/>
    <p:sldId id="393" r:id="rId44"/>
    <p:sldId id="391" r:id="rId45"/>
    <p:sldId id="432" r:id="rId46"/>
    <p:sldId id="433" r:id="rId47"/>
    <p:sldId id="392" r:id="rId48"/>
    <p:sldId id="389" r:id="rId49"/>
    <p:sldId id="431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0"/>
    <p:restoredTop sz="94677"/>
  </p:normalViewPr>
  <p:slideViewPr>
    <p:cSldViewPr snapToGrid="0" snapToObjects="1">
      <p:cViewPr varScale="1">
        <p:scale>
          <a:sx n="87" d="100"/>
          <a:sy n="87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348630" y="1120228"/>
            <a:ext cx="2670048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人工智能数学基础</a:t>
            </a:r>
            <a:br>
              <a:rPr lang="en-US" altLang="zh-CN" sz="4100" b="1" dirty="0"/>
            </a:b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414426" y="473974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sz="2000" dirty="0"/>
              <a:t>项翔</a:t>
            </a:r>
            <a:endParaRPr lang="en-US" altLang="zh-CN" sz="2000" dirty="0"/>
          </a:p>
          <a:p>
            <a:pPr algn="l">
              <a:defRPr sz="1600"/>
            </a:pPr>
            <a:r>
              <a:rPr lang="zh-CN" altLang="en-US" sz="2000" dirty="0"/>
              <a:t>开课吧人工智能学院</a:t>
            </a:r>
            <a:endParaRPr sz="2000"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02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9" y="5992"/>
            <a:ext cx="7261443" cy="68520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计算公式：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包含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基本事件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基本事件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总数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zh-CN" altLang="en-US" dirty="0"/>
                  <a:t>突破极限：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若某一随机试验的基本事件数量不断增加不断增加</a:t>
                </a:r>
                <a:r>
                  <a:rPr kumimoji="1" lang="en-US" altLang="zh-CN" dirty="0"/>
                  <a:t>……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古典概型：偶要</a:t>
                </a:r>
                <a:r>
                  <a:rPr kumimoji="1" lang="en-US" altLang="zh-CN" dirty="0"/>
                  <a:t>hold</a:t>
                </a:r>
                <a:r>
                  <a:rPr kumimoji="1" lang="zh-CN" altLang="en-US" dirty="0"/>
                  <a:t>不住了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怎么办</a:t>
                </a:r>
                <a:r>
                  <a:rPr kumimoji="1" lang="en-US" altLang="zh-CN" dirty="0"/>
                  <a:t>……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几何概型：莫慌，俺来了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几何概型粉墨登场</a:t>
                </a:r>
                <a:r>
                  <a:rPr kumimoji="1" lang="en-US" altLang="zh-CN" dirty="0"/>
                  <a:t>……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 rotWithShape="1">
                <a:blip r:embed="rId1"/>
                <a:stretch>
                  <a:fillRect t="-25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50" y="203200"/>
            <a:ext cx="3215640" cy="40144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定义：若每个事件发生的概率只与构成该事件区域的度量（长度，面积，体积或度数）成比例，则称这样的概率模型为几何概型。</a:t>
            </a:r>
            <a:endParaRPr kumimoji="1" lang="en-US" altLang="zh-CN" dirty="0"/>
          </a:p>
          <a:p>
            <a:r>
              <a:rPr kumimoji="1" lang="zh-CN" altLang="en-US" dirty="0"/>
              <a:t>实质：将古典概型从有限到无限的扩展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包含的基本事件数量无限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对于不规则形状面积的测量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相遇问题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2931582"/>
            <a:ext cx="4762500" cy="3162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例：男生和女生相约晚上七点至八点见面，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若女生先到，则会等男生十分钟，过时不候，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若男生先到，则会等女生二十分钟，过时不候，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求他们见上面的概率为多少。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解：设女生迟到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男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迟到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</m:oMath>
                </a14:m>
                <a:r>
                  <a:rPr kumimoji="1" lang="zh-CN" altLang="en-US" dirty="0"/>
                  <a:t>，则他们能见上面的情况为：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即对应着图中高亮部分，而所有相遇情形构成的完整事件空间为正方形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成功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约会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1550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72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迟到二十分钟，见上面的几率低于一半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约会不易，且约且珍惜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69" y="30873"/>
            <a:ext cx="3695700" cy="35895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定义：两个或多个事件同时发生的概率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如何计算：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对于相互独立的事件，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若并非相互独立的事件，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实例：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如何思考？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考虑反面情形：至少两个生日相同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每个人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都不同</m:t>
                    </m:r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解：考虑某个员工甲，第一个同事和其生日不同的概率为：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364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第二个同事和前两个人生日不同的概率为：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……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以此类推，第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个同事和前面所有人生日不同的概率为：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则所有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个员工生日彼此不同的概率依据联合概率的规则，为：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364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365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经计算：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  <a:blipFill rotWithShape="1">
                <a:blip r:embed="rId1"/>
                <a:stretch>
                  <a:fillRect t="-13" r="1" b="-23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定义：事件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已发生的前提下，事件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思辨：条件概率描绘地是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发生的前提下，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发生的概率，那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不都是发生了吗？那和联合概率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kumimoji="1" lang="zh-CN" altLang="en-US" dirty="0"/>
                  <a:t>不是一样吗？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有什么不同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两者的“外部环境”不一样；在条件概率的情形下，我们把事件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的发生当做一件已经确定的事，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先已发生了，然后再看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在此情形下发生的概率，所以其概率在计算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zh-CN" altLang="en-US" dirty="0"/>
                  <a:t>时视作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而在联合概率的情形下，没有哪个事件先发生的说法，没有先决条件，既关注一个事件发生的概率，也关注其它事件发生的概率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随机变量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 algn="just"/>
            <a:r>
              <a:rPr kumimoji="1" lang="zh-CN" altLang="en-US" dirty="0"/>
              <a:t>一次随机试验可能出现的结果的数量化表示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一般用大写字母表示，如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抛掷两个骰子得到的向上的点数之和就是一个随机变量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连续型随机变量，如街访一个人，他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她的身高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离散型随机变量，如街访一个人，他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她的性别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数学期望：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对于随机试验的结果，我们可以有怎样定量的期待？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$50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进行大量试验，我们能够收到的平均回报是多少？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001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50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999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48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95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每种可能的结果乘上对应的概率再相加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/>
              <a:t>$50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甲乙两人赌博，对于每一局而言，两人获胜的几率都是相等的，比赛为五局三胜制，最终的赢家可以获得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美元的奖励。在第四局比赛开始前，由于特殊情况需终止比赛，而前三局甲赢了两局，乙赢了一局，现在应如何公平地分配这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分析：剩下的比赛如果继续，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甲最终获胜的概率多大？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乙最终获胜的概率多大？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6" y="3448520"/>
            <a:ext cx="6117464" cy="33837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第四节课 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55648"/>
            <a:ext cx="10515600" cy="537667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概率是什么</a:t>
            </a:r>
            <a:endParaRPr kumimoji="1" lang="en-US" altLang="zh-CN" dirty="0"/>
          </a:p>
          <a:p>
            <a:r>
              <a:rPr kumimoji="1" lang="zh-CN" altLang="en-US" dirty="0"/>
              <a:t>古典概型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几何概型</a:t>
            </a:r>
            <a:endParaRPr kumimoji="1" lang="en-US" altLang="zh-CN" dirty="0"/>
          </a:p>
          <a:p>
            <a:r>
              <a:rPr kumimoji="1" lang="zh-CN" altLang="en-US" dirty="0"/>
              <a:t>条件概率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联合概率</a:t>
            </a:r>
            <a:endParaRPr kumimoji="1" lang="en-US" altLang="zh-CN" dirty="0"/>
          </a:p>
          <a:p>
            <a:r>
              <a:rPr kumimoji="1" lang="zh-CN" altLang="en-US" dirty="0"/>
              <a:t>期望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方差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协方差</a:t>
            </a:r>
            <a:endParaRPr kumimoji="1" lang="en-US" altLang="zh-CN" dirty="0"/>
          </a:p>
          <a:p>
            <a:r>
              <a:rPr kumimoji="1" lang="zh-CN" altLang="en-US" dirty="0"/>
              <a:t>二项分布</a:t>
            </a:r>
            <a:endParaRPr kumimoji="1" lang="en-US" altLang="zh-CN" dirty="0"/>
          </a:p>
          <a:p>
            <a:r>
              <a:rPr kumimoji="1" lang="zh-CN" altLang="en-US" dirty="0"/>
              <a:t>高斯分布</a:t>
            </a:r>
            <a:endParaRPr kumimoji="1" lang="en-US" altLang="zh-CN" dirty="0"/>
          </a:p>
          <a:p>
            <a:r>
              <a:rPr kumimoji="1" lang="zh-CN" altLang="en-US" dirty="0"/>
              <a:t>中心极限定理</a:t>
            </a:r>
            <a:endParaRPr kumimoji="1" lang="en-US" altLang="zh-CN" dirty="0"/>
          </a:p>
          <a:p>
            <a:r>
              <a:rPr kumimoji="1" lang="zh-CN" altLang="en-US" dirty="0"/>
              <a:t>泊松分布</a:t>
            </a:r>
            <a:endParaRPr kumimoji="1" lang="en-US" altLang="zh-CN" dirty="0"/>
          </a:p>
          <a:p>
            <a:r>
              <a:rPr kumimoji="1" lang="zh-CN" altLang="en-US" dirty="0"/>
              <a:t>贝叶斯先验分布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后验分布</a:t>
            </a:r>
            <a:endParaRPr kumimoji="1" lang="en-US" altLang="zh-CN" dirty="0"/>
          </a:p>
          <a:p>
            <a:r>
              <a:rPr kumimoji="1" lang="zh-CN" altLang="en-US" dirty="0"/>
              <a:t>机器学习分类指标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解：若比赛继续，甲只需再赢一局即可获胜，乙需两场全赢。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甲最终不获胜的概率：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甲负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甲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胜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甲负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/>
                  <a:t>	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乙最终不获胜的概率：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乙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负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甲可获得的奖金期望值：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甲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75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乙可获得的奖金期望值：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乙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-8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性质：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𝐶𝑋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相互独立时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按照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定义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去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计算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不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独立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-4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投掷一枚骰子，其向上的点数期望值为：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dirty="0" smtClean="0">
                            <a:latin typeface="Cambria Math" panose="02040503050406030204" pitchFamily="18" charset="0"/>
                          </a:rPr>
                          <m:t>点数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3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4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5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6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3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但是！朝上的点数不总是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或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，各个点数出现次数均等！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如何刻画这种差异？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方差：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度量随机变量和其数学期望之间的偏离程度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5576552" y="4055259"/>
            <a:ext cx="360609" cy="774319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两个人工智能模型，它们在一系列同分布的数据集上的分类精确率如下所示，试判断哪个模型表现更好。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解：从均值判断：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94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88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87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92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没有区别？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-3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03212" y="344503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91%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87%</a:t>
                      </a:r>
                      <a:endParaRPr lang="zh-CN" alt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从方差判断：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000167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88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87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92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∴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模型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A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表现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更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稳定更好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  <a:blipFill rotWithShape="1">
                <a:blip r:embed="rId1"/>
                <a:stretch>
                  <a:fillRect l="-4" t="-13" r="1" b="-8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/>
                  <a:t>Why</a:t>
                </a:r>
                <a:r>
                  <a:rPr kumimoji="1" lang="zh-CN" altLang="en-US" dirty="0"/>
                  <a:t>平方：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不用平方不可以吗：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𝜎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1386840" y="4001294"/>
            <a:ext cx="2910840" cy="1638364"/>
            <a:chOff x="1734312" y="3412300"/>
            <a:chExt cx="2910840" cy="1638364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1734312" y="4239038"/>
              <a:ext cx="2910840" cy="3778"/>
            </a:xfrm>
            <a:prstGeom prst="line">
              <a:avLst/>
            </a:prstGeom>
            <a:ln w="349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058924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18232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77540" y="423526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736848" y="4245992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93164" y="3537742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0760" y="352859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30068" y="566704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376" y="5667047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>
                    <a:latin typeface="Cambria Math" panose="02040503050406030204" pitchFamily="18" charset="0"/>
                  </a:rPr>
                  <a:t>正负相</a:t>
                </a:r>
                <a:r>
                  <a:rPr lang="zh-CN" altLang="en-US" sz="2800" b="1">
                    <a:latin typeface="Cambria Math" panose="02040503050406030204" pitchFamily="18" charset="0"/>
                  </a:rPr>
                  <a:t>消：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+</m:t>
                            </m:r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+</m:t>
                            </m:r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−</m:t>
                            </m:r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 panose="020F0502020204030204"/>
                              </a:rPr>
                              <m:t>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+(−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6</m:t>
                        </m:r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)</m:t>
                        </m:r>
                      </m:num>
                      <m:den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 panose="020F0502020204030204"/>
                          </a:rPr>
                          <m:t>4</m:t>
                        </m:r>
                      </m:den>
                    </m:f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 panose="020F0502020204030204"/>
                      </a:rPr>
                      <m:t>=</m:t>
                    </m:r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 panose="020F0502020204030204"/>
                      </a:rPr>
                      <m:t>0</m:t>
                    </m:r>
                  </m:oMath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 panose="020F0502020204030204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blipFill rotWithShape="1">
                <a:blip r:embed="rId2"/>
                <a:stretch>
                  <a:fillRect l="-8" t="-15" b="26"/>
                </a:stretch>
              </a:blip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标准差：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度量效果与方差一致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方差的量纲和随机变量不一致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方差的性质：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相互</m:t>
                    </m:r>
                  </m:oMath>
                </a14:m>
                <a:r>
                  <a:rPr kumimoji="1" lang="zh-CN" altLang="en-US" dirty="0"/>
                  <a:t>独立时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{[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)][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协方差</a:t>
                </a: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-3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607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性质：</a:t>
            </a:r>
            <a:endParaRPr kumimoji="1" lang="en-US" altLang="zh-CN" dirty="0"/>
          </a:p>
          <a:p>
            <a:pPr lvl="1"/>
            <a:r>
              <a:rPr lang="zh-CN" altLang="en-US" dirty="0"/>
              <a:t>用于衡量两个变量的总体误差</a:t>
            </a:r>
            <a:endParaRPr lang="en-US" altLang="zh-CN" dirty="0"/>
          </a:p>
          <a:p>
            <a:pPr lvl="1"/>
            <a:r>
              <a:rPr lang="zh-CN" altLang="en-US" dirty="0"/>
              <a:t>协方差为正：两个变量的变化趋势相同，当一个大于其期望值时，另一个也大于，小于的情况亦然</a:t>
            </a:r>
            <a:endParaRPr lang="en-US" altLang="zh-CN" dirty="0"/>
          </a:p>
          <a:p>
            <a:pPr lvl="1"/>
            <a:r>
              <a:rPr lang="zh-CN" altLang="en-US" dirty="0"/>
              <a:t>协方差为负：两个变量的变化趋势相反，当一个大于其期望值时，另一个就小于，反之亦然</a:t>
            </a:r>
            <a:endParaRPr lang="en-US" altLang="zh-CN" dirty="0"/>
          </a:p>
          <a:p>
            <a:pPr lvl="1"/>
            <a:r>
              <a:rPr lang="zh-CN" altLang="en-US" dirty="0"/>
              <a:t>协方差为</a:t>
            </a:r>
            <a:r>
              <a:rPr lang="en-US" altLang="zh-CN" dirty="0"/>
              <a:t>0</a:t>
            </a:r>
            <a:r>
              <a:rPr lang="zh-CN" altLang="en-US" dirty="0"/>
              <a:t>：两个变量无线性相关性</a:t>
            </a:r>
            <a:endParaRPr lang="en-US" altLang="zh-CN" dirty="0"/>
          </a:p>
          <a:p>
            <a:pPr lvl="1"/>
            <a:r>
              <a:rPr lang="zh-CN" altLang="en-US" dirty="0"/>
              <a:t>两个变量独立，则协方差一定为</a:t>
            </a:r>
            <a:r>
              <a:rPr lang="en-US" altLang="zh-CN" dirty="0"/>
              <a:t>0</a:t>
            </a:r>
            <a:r>
              <a:rPr lang="zh-CN" altLang="en-US" dirty="0"/>
              <a:t>，但反之并不一定成立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公式：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/>
              </a:p>
              <a:p>
                <a:pPr marL="457200" lvl="1" indent="0">
                  <a:buNone/>
                </a:pP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独立时，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s-I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-20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频数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频率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遇事不决，为何选择掷硬币？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多次抛掷，正反面出现的次数不会有太大差异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Why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神灵崇拜：哪面朝上代表了上天的意愿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科学角度：大量抛掷，正反面出现频率趋于相同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频数：变量值中代表某特征的数的出现次数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频率：频数与总数之比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10636"/>
          <a:stretch>
            <a:fillRect/>
          </a:stretch>
        </p:blipFill>
        <p:spPr>
          <a:xfrm>
            <a:off x="8567651" y="365125"/>
            <a:ext cx="3624349" cy="609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例：下表给出一位同学的历次数学和物理考试的成绩，试利用协方差判断他的两个科目成绩之间有怎样的关系。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  <m:t>数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85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97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98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93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dirty="0" smtClean="0">
                            <a:latin typeface="Cambria Math" panose="02040503050406030204" pitchFamily="18" charset="0"/>
                          </a:rPr>
                          <m:t>物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85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-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31999" y="325961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数学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98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物理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数，物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85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85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88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97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98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8472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两个变量的协方差：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数，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物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数，物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数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物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			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8472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17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91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17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定义：在同样的条件下，重复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次独立的随机试验，在每次试验中只有两种可能的结果（事件发生或不发生），而且两种结果发生与否互相对立，且两种结果发生的概率在每一次独立试验中都保持不变，则这一系列的试验称为服从二项分布。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随机试验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结果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事件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发生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次数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概率</m:t>
                    </m:r>
                  </m:oMath>
                </a14:m>
                <a:r>
                  <a:rPr kumimoji="1" lang="zh-CN" altLang="en-US" dirty="0"/>
                  <a:t>，在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次独立重复试验中发生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次的概率是：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期望：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方差：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-8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例：某工厂生产一种零部件，良品率为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，不合格品率为</a:t>
                </a:r>
                <a:r>
                  <a:rPr kumimoji="1" lang="en-US" altLang="zh-CN" dirty="0"/>
                  <a:t>0.01</a:t>
                </a:r>
                <a:r>
                  <a:rPr kumimoji="1" lang="zh-CN" altLang="en-US" dirty="0"/>
                  <a:t>，则该工厂连续生产一百个该种零部件，至少有一个不合格品的概率为多少？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解：考虑反面情况，一个不合格品都没有的概率为：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366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至少有一个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不合格品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634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大数定理：即便某一事件发生的概率极小，但重复次数足够多的话，它发生的概率会趋向于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  <a:blipFill rotWithShape="1">
                <a:blip r:embed="rId1"/>
                <a:stretch>
                  <a:fillRect t="-13" r="3" b="-2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kumimoji="1" lang="zh-CN" altLang="en-US" dirty="0"/>
                  <a:t>荣号：上帝的分布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生活中无处不在：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人群的身高分布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学生成绩的分布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社会财富的分层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……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在分布未知的情况下，用高斯分布去拟合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，概率密度函数为：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i="1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>
            <a:fillRect/>
          </a:stretch>
        </p:blipFill>
        <p:spPr>
          <a:xfrm>
            <a:off x="4579469" y="681037"/>
            <a:ext cx="7319762" cy="38107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</p:spPr>
            <p:txBody>
              <a:bodyPr/>
              <a:lstStyle/>
              <a:p>
                <a:r>
                  <a:rPr kumimoji="1" lang="zh-CN" altLang="en-US" dirty="0"/>
                  <a:t>标准正态分布：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一般将正态变量转化为标准正太分布来研究处理：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在某值处的概率值为标准正太曲线从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围成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占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总面积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比例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  <a:blipFill rotWithShape="1">
                <a:blip r:embed="rId1"/>
                <a:stretch>
                  <a:fillRect l="-9" r="1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>
            <a:fillRect/>
          </a:stretch>
        </p:blipFill>
        <p:spPr>
          <a:xfrm>
            <a:off x="5967667" y="1370848"/>
            <a:ext cx="5994763" cy="31209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4335" y="4876801"/>
            <a:ext cx="5855365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大多数人的成绩集中在中档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r>
              <a:rPr lang="zh-CN" altLang="en-US" sz="2800" dirty="0"/>
              <a:t>认真学习，想成绩特别差，很难</a:t>
            </a:r>
            <a:endParaRPr lang="en-US" altLang="zh-CN" sz="28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认真学习，想成绩特别好，也很难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r>
              <a:rPr lang="zh-CN" altLang="en-US" sz="2800" dirty="0"/>
              <a:t>越往上涨一分，难度不是线性的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为什么正态分布会如此多见？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靠山：中心极限定理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内容：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大量相互独立的随机变量的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均值</a:t>
                </a:r>
                <a:r>
                  <a:rPr kumimoji="1" lang="zh-CN" altLang="en-US" dirty="0"/>
                  <a:t>经标准化后收敛于正态分布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操作：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每次从总体中随机抽取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个样本，一共抽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次，对这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组样本分别求均值，则这些均值的分布接近正态分布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数学描述：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随机变量</m:t>
                    </m:r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相互独立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且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同分布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均值为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方差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，则其均值变量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无限增大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̿"/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中心极限定理的威力：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总体本身的分布无需是正态分布，只需同分布即可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例：两个骰子朝上点数之和近似于正态分布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429000"/>
            <a:ext cx="6172200" cy="358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场景：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某个十字路口不同时刻的车流量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放射性元素的放射强度随时间变化的情况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不同时段餐厅的用餐人数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诸如此类的随机变量该如何掌握？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泊松分布：（描述单位事件内随机事件发生某一次数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的概率）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单位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时间段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或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单位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面积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内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随机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对于泊松分布而言，其期望值和方差均为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 rotWithShape="1">
                <a:blip r:embed="rId1"/>
                <a:stretch>
                  <a:fillRect t="-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泊松分布有效的前提条件：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若某一随机事件在一段时间或某个空间内发生的期望为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，则将此段时间（空间）等分成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份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使得在这每一小份中，至多让随机事件发生一次，或者不发生；且在这一小份中，时间发生的概率为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，不发生的概率为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任意两个等份是否发生该事件是相互独立的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Why?</a:t>
                </a:r>
                <a:r>
                  <a:rPr kumimoji="1" lang="zh-CN" altLang="en-US" dirty="0"/>
                  <a:t>      将问题简化为了二项分布问题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因此，在这一段时间内，此事件发生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7301649" cy="50323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频率派的概率定义：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做大量重复试验时，随着试验次数的增加，某一事件出现的频率，总在一个定值的附近稳定地摆动，便将此定值称为该事件的概率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有趣的例子：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抛硬币挑边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掷骰子猜大小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抛铜钱鼓舞士气</a:t>
            </a: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11626" r="11600" b="9828"/>
          <a:stretch>
            <a:fillRect/>
          </a:stretch>
        </p:blipFill>
        <p:spPr>
          <a:xfrm rot="396725">
            <a:off x="8330584" y="2011902"/>
            <a:ext cx="3438352" cy="351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zh-CN" altLang="en-US" dirty="0"/>
                  <a:t>时，有：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kumimoji="1"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GB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GB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kumimoji="1" lang="zh-CN" altLang="en-US" dirty="0">
                        <a:latin typeface="+mn-ea"/>
                      </a:rPr>
                      <m:t>当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-6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例：某个奢侈品店，周一至周五分别卖出了</a:t>
                </a:r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只手表，则其一天卖出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只手表的概率有多大？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解：构建泊松分布模型，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此模型的期望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预估为：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07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93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Wait!</a:t>
                </a:r>
                <a:r>
                  <a:rPr kumimoji="1" lang="zh-CN" altLang="en-US" dirty="0"/>
                  <a:t> 原本的数据显示最大仅出现一天卖出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只表的记录，按照最大记录，一天备货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只表够卖的可能性便为</a:t>
                </a:r>
                <a:r>
                  <a:rPr kumimoji="1" lang="en-US" altLang="zh-CN" dirty="0"/>
                  <a:t>100%</a:t>
                </a:r>
                <a:r>
                  <a:rPr kumimoji="1" lang="zh-CN" altLang="en-US" dirty="0"/>
                  <a:t>，为何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只概率才</a:t>
                </a:r>
                <a:r>
                  <a:rPr kumimoji="1" lang="en-US" altLang="zh-CN" dirty="0"/>
                  <a:t>0.93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Cause:</a:t>
                </a:r>
                <a:r>
                  <a:rPr kumimoji="1" lang="zh-CN" altLang="en-US" dirty="0"/>
                  <a:t> 样本数据不足以体现总体特征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  <a:blipFill rotWithShape="1">
                <a:blip r:embed="rId1"/>
                <a:stretch>
                  <a:fillRect l="-6" t="-580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有条件概率可得，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按照贝叶斯的语言：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X:</a:t>
                </a:r>
                <a:r>
                  <a:rPr kumimoji="1" lang="zh-CN" altLang="en-US" dirty="0"/>
                  <a:t> 样本（可被观测到的）                       </a:t>
                </a:r>
                <a:r>
                  <a:rPr kumimoji="1" lang="en-US" altLang="zh-CN" dirty="0"/>
                  <a:t>Y:</a:t>
                </a:r>
                <a:r>
                  <a:rPr kumimoji="1" lang="zh-CN" altLang="en-US" dirty="0"/>
                  <a:t> 产生样本的内在机制参数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zh-CN" altLang="en-US" dirty="0"/>
                  <a:t>：后验概率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𝑝𝑜𝑠𝑡𝑒𝑟𝑖𝑜𝑟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证据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𝑒𝑣𝑖𝑑𝑒𝑛𝑐𝑒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1" lang="zh-CN" altLang="en-US" dirty="0"/>
                  <a:t>：似然估计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𝑙𝑖𝑘𝑒𝑙𝑖ℎ𝑜𝑜𝑑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zh-CN" altLang="en-US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先验概率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𝑝𝑟𝑖𝑜𝑟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频率派只关注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（观测到的样本）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贝叶斯派认为除了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之外，还应对样本产生的机制参数预估一个先验分布，甚至可以从主观的角度预估，比如去猜测一本书的价格，人会在心里预估出一个价格范围，例如不会超过一千美金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贝叶斯派做分析必须用到参数先验分布，哪怕主观意识去预估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先验分布（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）是在抽样之前对参数的预估，而在获得样本之后，人们对于参数的判断会根据样本发生变化，便得到了参数的后验分布（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通过贝叶斯公式可以求得后验分布</a:t>
                </a:r>
                <a:endPara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r="-67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贝叶斯公式的威力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例：已知艾滋病的患病率为</a:t>
            </a:r>
            <a:r>
              <a:rPr kumimoji="1" lang="en-US" altLang="zh-CN" dirty="0"/>
              <a:t>0.0001</a:t>
            </a:r>
            <a:r>
              <a:rPr kumimoji="1" lang="zh-CN" altLang="en-US" dirty="0"/>
              <a:t>，误诊率为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，同时，患有艾滋病的病人被诊断出来的概率为</a:t>
            </a:r>
            <a:r>
              <a:rPr kumimoji="1" lang="en-US" altLang="zh-CN" dirty="0"/>
              <a:t>0.99</a:t>
            </a:r>
            <a:r>
              <a:rPr kumimoji="1" lang="zh-CN" altLang="en-US" dirty="0"/>
              <a:t>。现有一位体检者被诊断为患有艾滋病，则他真的患有艾滋病的概率是多少？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52" y="3629972"/>
            <a:ext cx="7046495" cy="31317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贝叶斯公式的威力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例：已知艾滋病的患病率为</a:t>
                </a:r>
                <a:r>
                  <a:rPr kumimoji="1" lang="en-US" altLang="zh-CN" dirty="0"/>
                  <a:t>0.0001</a:t>
                </a:r>
                <a:r>
                  <a:rPr kumimoji="1" lang="zh-CN" altLang="en-US" dirty="0"/>
                  <a:t>，误诊率为</a:t>
                </a:r>
                <a:r>
                  <a:rPr kumimoji="1" lang="en-US" altLang="zh-CN" dirty="0"/>
                  <a:t>0.05</a:t>
                </a:r>
                <a:r>
                  <a:rPr kumimoji="1" lang="zh-CN" altLang="en-US" dirty="0"/>
                  <a:t>，同时，患有艾滋病的病人被诊断出来的概率为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。现有一位体检者被诊断为患有艾滋病，则他真的患有艾滋病的概率是多少？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解：令</a:t>
                </a:r>
                <a:r>
                  <a:rPr kumimoji="1" lang="en-US" altLang="zh-CN" dirty="0"/>
                  <a:t>X=1</a:t>
                </a:r>
                <a:r>
                  <a:rPr kumimoji="1" lang="zh-CN" altLang="en-US" dirty="0"/>
                  <a:t>表示诊断结果为患艾滋，</a:t>
                </a:r>
                <a:r>
                  <a:rPr kumimoji="1" lang="en-US" altLang="zh-CN" dirty="0"/>
                  <a:t>X=0</a:t>
                </a:r>
                <a:r>
                  <a:rPr kumimoji="1" lang="zh-CN" altLang="en-US" dirty="0"/>
                  <a:t>表示诊断结果为未患艾滋，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Y=1</a:t>
                </a:r>
                <a:r>
                  <a:rPr kumimoji="1" lang="zh-CN" altLang="en-US" dirty="0"/>
                  <a:t>表示真的患有艾滋，</a:t>
                </a:r>
                <a:r>
                  <a:rPr kumimoji="1" lang="en-US" altLang="zh-CN" dirty="0"/>
                  <a:t>Y=0</a:t>
                </a:r>
                <a:r>
                  <a:rPr kumimoji="1" lang="zh-CN" altLang="en-US" dirty="0"/>
                  <a:t>表示实际并未患有艾滋，则有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P(Y=1)=0.0001,</a:t>
                </a:r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P(X=1|Y=0)=0.05,</a:t>
                </a: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P(X=1|Y=1)=0.99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在现在他诊断结果为患有艾滋的条件下，他真的患有艾滋的概率为：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99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9999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00198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  <a:blipFill rotWithShape="1">
                <a:blip r:embed="rId1"/>
                <a:stretch>
                  <a:fillRect t="-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设有正，负两种样本，模型对于样本的判断会有四种结果：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，代表预测为正的样本有多少是真的正样本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，代表正的样本有多少被预测正确（找出来）了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，代表模型对所有分类预测正确的比例</a:t>
                </a: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  <a:blipFill rotWithShape="1">
                <a:blip r:embed="rId1"/>
                <a:stretch>
                  <a:fillRect l="-6" t="-13" r="1" b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38726" y="2378242"/>
          <a:ext cx="10315074" cy="2101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8358"/>
                <a:gridCol w="3438358"/>
                <a:gridCol w="3438358"/>
              </a:tblGrid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预测分类           真实分类</a:t>
                      </a:r>
                      <a:endParaRPr lang="zh-CN" alt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FP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TN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人做筛选（模型不知道恐怖分子和平民各有多少人），判定所有人均为平民。试求模型精确率，召回率以及准确率。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980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无法计算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b="0" dirty="0"/>
                  <a:t> （无法找出任何正样本）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980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结论：准确率很高，但没有任何意义！（无法找出恐怖分子）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 rotWithShape="1">
                <a:blip r:embed="rId1"/>
                <a:stretch>
                  <a:fillRect t="-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人做筛选（模型不知道恐怖分子和平民各有多少人），判定所有人均为恐怖分子。试求模型精确率，召回率以及准确率。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980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kumimoji="1" lang="zh-CN" altLang="en-US" dirty="0"/>
                  <a:t>（找出真正的正样本的比例太低）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kumimoji="1" lang="zh-CN" altLang="en-US" b="0" dirty="0"/>
                  <a:t> （找出了所有正样本）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kumimoji="1" lang="zh-CN" altLang="en-US" dirty="0"/>
                  <a:t> （模型预测正确比例过低）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结论：召回率很高，但没有任何意义！（模型精度过低）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 rotWithShape="1">
                <a:blip r:embed="rId1"/>
                <a:stretch>
                  <a:fillRect t="-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布丰投针试验：</a:t>
                </a:r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白纸上平行线间距：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针的长度：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 panose="020B0604020202020204"/>
                  <a:buAutoNum type="arabicPeriod"/>
                </a:pPr>
                <a:r>
                  <a:rPr kumimoji="1" lang="zh-CN" altLang="en-US" dirty="0"/>
                  <a:t>随机向纸上投针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 panose="020B0604020202020204"/>
                  <a:buAutoNum type="arabicPeriod"/>
                </a:pPr>
                <a:r>
                  <a:rPr kumimoji="1" lang="zh-CN" altLang="en-US" dirty="0"/>
                  <a:t>针相交与直线的次数记为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理论上：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分别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中点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距离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与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夹角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则针与直线相交的的时候，必定有：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func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内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均匀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分布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内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服从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均匀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分布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相互独立</m:t>
                    </m:r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41" y="1117604"/>
            <a:ext cx="5532252" cy="3299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密度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函数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𝑜𝑡ℎ𝑒𝑟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𝑐𝑎𝑠𝑒𝑠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针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与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直线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相交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func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nary>
                          <m:nary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func>
                          </m:sup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nary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所以，根据用频率估计概率的原则，只要进行大量投针试验，统计出频率，就可计算出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1">
                <a:blip r:embed="rId1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全面地来看：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试验必须可以进行很多次（易于操作，成本低，周期短）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缺乏一定的严谨性（如何确定“稳定”与否）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无法对不可多次重复的事件进行预判（毒理学检测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内在地觉得事件本身是随机的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贝叶斯派视角下的概率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频率派与贝叶斯派的掐架：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频率派：客观世界内在地存在随机性，这是自然规律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贝叶斯派：不，本身并没有客观的随机性，只是观察者没有上帝视角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频率派：我们要找出正确的概率模型参数，它是客观存在且唯一正确的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贝叶斯派：既然我们都没有上帝视角了，如何知道哪一个是正确的？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……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对于贝叶斯派而言，他们认为所谓的「随机」，只是由于人没有办法掌握全局信息。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比如，对于有内幕消息的人来说，股市的波动是确定的，对于普通散户而言，股市的波动是随机不确定的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所以，贝叶斯派将「概率」视为对某种结果出现的信任程度，而非频率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概率学习之路的启蒙者</a:t>
            </a:r>
            <a:endParaRPr kumimoji="1" lang="en-US" altLang="zh-CN" dirty="0"/>
          </a:p>
          <a:p>
            <a:r>
              <a:rPr kumimoji="1" lang="zh-CN" altLang="en-US" dirty="0"/>
              <a:t>定义：若一个随机试验包含的基本事件的数量是有限的，且各个基本事件发生的可能性均相等，则此种概率模型称为古典概型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包含的基本事件数量有限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掷骰子，抛硬币，彩票抽奖，婴儿的出生日期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选择题不会全靠蒙，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many……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8781</Words>
  <Application>WPS 演示</Application>
  <PresentationFormat>宽屏</PresentationFormat>
  <Paragraphs>602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Arial</vt:lpstr>
      <vt:lpstr>宋体</vt:lpstr>
      <vt:lpstr>Wingdings</vt:lpstr>
      <vt:lpstr>Calibri</vt:lpstr>
      <vt:lpstr>Calibri Light</vt:lpstr>
      <vt:lpstr>Arial</vt:lpstr>
      <vt:lpstr>Cambria Math</vt:lpstr>
      <vt:lpstr>微软雅黑</vt:lpstr>
      <vt:lpstr>Arial Unicode MS</vt:lpstr>
      <vt:lpstr>Calibri</vt:lpstr>
      <vt:lpstr>Office 主题​​</vt:lpstr>
      <vt:lpstr>人工智能数学基础 </vt:lpstr>
      <vt:lpstr>第四节课 概率&amp;统计</vt:lpstr>
      <vt:lpstr>频数&amp;频率</vt:lpstr>
      <vt:lpstr>频率派视角下的概率</vt:lpstr>
      <vt:lpstr>频率派视角下的概率</vt:lpstr>
      <vt:lpstr>频率派视角下的概率</vt:lpstr>
      <vt:lpstr>频率派视角下的概率</vt:lpstr>
      <vt:lpstr>贝叶斯派视角下的概率</vt:lpstr>
      <vt:lpstr>古典概型</vt:lpstr>
      <vt:lpstr>古典概型</vt:lpstr>
      <vt:lpstr>几何概型</vt:lpstr>
      <vt:lpstr>几何概型</vt:lpstr>
      <vt:lpstr>联合概率</vt:lpstr>
      <vt:lpstr>联合概率</vt:lpstr>
      <vt:lpstr>条件概率</vt:lpstr>
      <vt:lpstr>随机变量</vt:lpstr>
      <vt:lpstr>数学期望</vt:lpstr>
      <vt:lpstr>数学期望</vt:lpstr>
      <vt:lpstr>数学期望</vt:lpstr>
      <vt:lpstr>数学期望</vt:lpstr>
      <vt:lpstr>数学期望</vt:lpstr>
      <vt:lpstr>方差</vt:lpstr>
      <vt:lpstr>方差</vt:lpstr>
      <vt:lpstr>方差</vt:lpstr>
      <vt:lpstr>方差</vt:lpstr>
      <vt:lpstr>标准差</vt:lpstr>
      <vt:lpstr>方差</vt:lpstr>
      <vt:lpstr>协方差</vt:lpstr>
      <vt:lpstr>协方差</vt:lpstr>
      <vt:lpstr>协方差</vt:lpstr>
      <vt:lpstr>协方差</vt:lpstr>
      <vt:lpstr>二项分布</vt:lpstr>
      <vt:lpstr>二项分布</vt:lpstr>
      <vt:lpstr>高斯分布</vt:lpstr>
      <vt:lpstr>高斯分布</vt:lpstr>
      <vt:lpstr>中心极限定理</vt:lpstr>
      <vt:lpstr>中心极限定理</vt:lpstr>
      <vt:lpstr>泊松分布</vt:lpstr>
      <vt:lpstr>泊松分布</vt:lpstr>
      <vt:lpstr>泊松分布</vt:lpstr>
      <vt:lpstr>泊松分布</vt:lpstr>
      <vt:lpstr>贝叶斯统计</vt:lpstr>
      <vt:lpstr>贝叶斯统计</vt:lpstr>
      <vt:lpstr>贝叶斯统计</vt:lpstr>
      <vt:lpstr>贝叶斯统计</vt:lpstr>
      <vt:lpstr>机器学习分类指标</vt:lpstr>
      <vt:lpstr>机器学习分类指标</vt:lpstr>
      <vt:lpstr>机器学习分类指标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Q．邱先生</cp:lastModifiedBy>
  <cp:revision>83</cp:revision>
  <dcterms:created xsi:type="dcterms:W3CDTF">2020-02-01T09:38:00Z</dcterms:created>
  <dcterms:modified xsi:type="dcterms:W3CDTF">2021-05-07T02:58:34Z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F53DD965F77D4DB58BAF0C44B3E8FB4A</vt:lpwstr>
  </property>
  <property fmtid="{D5CDD505-2E9C-101B-9397-08002B2CF9AE}" pid="3" name="KSOProductBuildVer">
    <vt:lpwstr>2052-11.1.0.10463</vt:lpwstr>
  </property>
</Properties>
</file>